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90" r:id="rId4"/>
    <p:sldId id="272" r:id="rId5"/>
    <p:sldId id="271" r:id="rId6"/>
    <p:sldId id="273" r:id="rId7"/>
    <p:sldId id="259" r:id="rId8"/>
    <p:sldId id="289" r:id="rId9"/>
    <p:sldId id="275" r:id="rId10"/>
    <p:sldId id="257" r:id="rId11"/>
    <p:sldId id="287" r:id="rId12"/>
    <p:sldId id="276" r:id="rId13"/>
    <p:sldId id="288" r:id="rId14"/>
    <p:sldId id="278" r:id="rId15"/>
    <p:sldId id="277" r:id="rId16"/>
    <p:sldId id="300" r:id="rId17"/>
    <p:sldId id="260" r:id="rId18"/>
    <p:sldId id="292" r:id="rId19"/>
    <p:sldId id="291" r:id="rId20"/>
    <p:sldId id="293" r:id="rId21"/>
    <p:sldId id="294" r:id="rId22"/>
    <p:sldId id="296" r:id="rId23"/>
    <p:sldId id="297" r:id="rId24"/>
    <p:sldId id="299" r:id="rId25"/>
    <p:sldId id="283" r:id="rId26"/>
    <p:sldId id="298" r:id="rId27"/>
    <p:sldId id="295" r:id="rId28"/>
    <p:sldId id="284" r:id="rId29"/>
    <p:sldId id="262" r:id="rId30"/>
    <p:sldId id="263" r:id="rId31"/>
    <p:sldId id="282" r:id="rId32"/>
    <p:sldId id="264" r:id="rId33"/>
    <p:sldId id="265" r:id="rId34"/>
    <p:sldId id="266" r:id="rId35"/>
    <p:sldId id="267" r:id="rId36"/>
    <p:sldId id="268" r:id="rId37"/>
    <p:sldId id="286" r:id="rId38"/>
    <p:sldId id="269" r:id="rId39"/>
    <p:sldId id="285" r:id="rId40"/>
    <p:sldId id="270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054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877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589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9650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159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210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3281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9539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24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3262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603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CF077-0E8E-4166-88C7-F8492F3DDA0A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5BFB15D-A6D0-4E1E-B089-4A259174663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3455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image" Target="../media/image4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image" Target="../media/image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2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image" Target="../media/image4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2.jpeg"/><Relationship Id="rId4" Type="http://schemas.openxmlformats.org/officeDocument/2006/relationships/image" Target="../media/image4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hyperlink" Target="https://learnweb3.io/" TargetMode="External"/><Relationship Id="rId7" Type="http://schemas.openxmlformats.org/officeDocument/2006/relationships/image" Target="../media/image4.jpeg"/><Relationship Id="rId2" Type="http://schemas.openxmlformats.org/officeDocument/2006/relationships/hyperlink" Target="https://updraft.cyfrin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hyperlink" Target="https://www.youtube.com/@JohnnyTime" TargetMode="External"/><Relationship Id="rId4" Type="http://schemas.openxmlformats.org/officeDocument/2006/relationships/hyperlink" Target="https://www.youtube.com/@PatrickAlphaC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rekt.new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image" Target="../media/image4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rekt.new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0F6A9-62FC-CF67-A66C-77D1B8F9D2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Blockchain Security Battlefield</a:t>
            </a:r>
          </a:p>
        </p:txBody>
      </p:sp>
      <p:pic>
        <p:nvPicPr>
          <p:cNvPr id="102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3FC49D71-623A-E46B-E08C-66619D091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330183A-139D-9682-9804-8F5F3DC83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lockchain Security: Everything You ...">
            <a:extLst>
              <a:ext uri="{FF2B5EF4-FFF2-40B4-BE49-F238E27FC236}">
                <a16:creationId xmlns:a16="http://schemas.microsoft.com/office/drawing/2014/main" id="{1728AEC1-ABCC-2178-5E67-37AEEFD90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FED448-D577-9BAA-1AB2-48449E7D1C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431" y="3514273"/>
            <a:ext cx="5763768" cy="261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52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BA57-EC99-38B1-1958-5138768B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301752"/>
            <a:ext cx="9603275" cy="594360"/>
          </a:xfrm>
        </p:spPr>
        <p:txBody>
          <a:bodyPr>
            <a:normAutofit/>
          </a:bodyPr>
          <a:lstStyle/>
          <a:p>
            <a:r>
              <a:rPr lang="en-US" b="1" dirty="0"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Notable Blockchain Hacks (2024)</a:t>
            </a:r>
            <a:endParaRPr lang="en-US" b="1" dirty="0">
              <a:latin typeface="Arial Rounded MT Bold" panose="020F0704030504030204" pitchFamily="34" charset="0"/>
            </a:endParaRPr>
          </a:p>
        </p:txBody>
      </p:sp>
      <p:pic>
        <p:nvPicPr>
          <p:cNvPr id="7" name="List Of Crypto Hacks In 2024">
            <a:hlinkClick r:id="" action="ppaction://media"/>
            <a:extLst>
              <a:ext uri="{FF2B5EF4-FFF2-40B4-BE49-F238E27FC236}">
                <a16:creationId xmlns:a16="http://schemas.microsoft.com/office/drawing/2014/main" id="{5872DFF3-C6A4-1F98-4831-E3D955963B5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4592" y="795528"/>
            <a:ext cx="11850624" cy="6062472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2C448B54-2441-1EDB-4D84-D0F6E62E3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057B8378-2B8B-2B44-E0CD-6ACB577B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B232B4DD-63FD-6EBA-5D0E-BCD141627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6396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2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6D578-86B4-1E9A-9827-663E9FBC3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19AEE-569F-C0AD-2B5C-3A8CBA40B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L</a:t>
            </a:r>
            <a:r>
              <a:rPr lang="en-US" cap="none" dirty="0">
                <a:latin typeface="Arial Rounded MT Bold" panose="020F0704030504030204" pitchFamily="34" charset="0"/>
              </a:rPr>
              <a:t>et’s Have A Look At The Following Hacks ;p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4591D-3F13-1ABB-EE9F-22106546E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Ronin Network (2022 m</a:t>
            </a:r>
            <a:r>
              <a:rPr lang="en-US" cap="none" dirty="0">
                <a:solidFill>
                  <a:srgbClr val="222222"/>
                </a:solidFill>
                <a:latin typeface="Arial Rounded MT Bold" panose="020F0704030504030204" pitchFamily="34" charset="0"/>
              </a:rPr>
              <a:t>arch Hack</a:t>
            </a:r>
            <a:r>
              <a:rPr lang="en-US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)</a:t>
            </a:r>
          </a:p>
          <a:p>
            <a:r>
              <a:rPr lang="en-US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Ronin Network (2024 A</a:t>
            </a:r>
            <a:r>
              <a:rPr lang="en-US" i="0" cap="none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ugust</a:t>
            </a:r>
            <a:r>
              <a:rPr lang="en-US" cap="none" dirty="0">
                <a:solidFill>
                  <a:srgbClr val="222222"/>
                </a:solidFill>
                <a:latin typeface="Arial Rounded MT Bold" panose="020F0704030504030204" pitchFamily="34" charset="0"/>
              </a:rPr>
              <a:t> Hack</a:t>
            </a:r>
            <a:r>
              <a:rPr lang="en-US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)</a:t>
            </a:r>
          </a:p>
          <a:p>
            <a:r>
              <a:rPr lang="en-US" i="0" cap="all" dirty="0" err="1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nicehash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F43F2F0-2F2A-D6EA-8315-87D6DF30B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F5F6E4F0-988F-5D38-13E8-BF29D72EF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6A50CC43-1C7A-025C-F3CE-38D239EDE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0853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C5232-F4EA-F986-11A9-D48C4C68A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43666-647C-9A25-2CFB-361B34390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Ronin Network (2022 m</a:t>
            </a:r>
            <a:r>
              <a:rPr lang="en-US" b="1" cap="none" dirty="0">
                <a:solidFill>
                  <a:srgbClr val="222222"/>
                </a:solidFill>
                <a:latin typeface="Arial Rounded MT Bold" panose="020F0704030504030204" pitchFamily="34" charset="0"/>
              </a:rPr>
              <a:t>arch Hack</a:t>
            </a:r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)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DD7E72E-D8E7-D01A-5BF4-9C1D87EBED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4680" y="1853754"/>
            <a:ext cx="5897879" cy="4275099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EC01E92-835F-5325-631E-00A1B0FA4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314A9461-95AD-C9C5-F9C9-71E97DCCC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4CD37805-72A2-14EA-A3C9-A93EED931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228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0058C-A642-0397-E871-B935910AC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E861-5D0A-B74E-F988-812A0D346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Ronin Network (2022 m</a:t>
            </a:r>
            <a:r>
              <a:rPr lang="en-US" b="1" cap="none" dirty="0">
                <a:solidFill>
                  <a:srgbClr val="222222"/>
                </a:solidFill>
                <a:latin typeface="Arial Rounded MT Bold" panose="020F0704030504030204" pitchFamily="34" charset="0"/>
              </a:rPr>
              <a:t>arch Hack</a:t>
            </a:r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)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EF7C6-9B4E-B679-2AE3-61BAC7BEB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$624m was stollen.</a:t>
            </a:r>
          </a:p>
          <a:p>
            <a:r>
              <a:rPr lang="en-US" dirty="0"/>
              <a:t>Lazarus Group gained access to 5 of the 9 private keys held by transaction validators for Ronin Network’s cross-chain bridge.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ECAFF4B-F68D-A234-BA1A-44809E1DD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95827767-F9CE-E31F-D1BC-56F978E69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BDF9949B-6B7A-A190-E993-A39EF4266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663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D1788-BDB0-B3E9-5D70-ACFC3672A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338E5-19E1-BD40-763E-D3BE59770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Ronin Network (2022 m</a:t>
            </a:r>
            <a:r>
              <a:rPr lang="en-US" b="1" cap="none" dirty="0">
                <a:solidFill>
                  <a:srgbClr val="222222"/>
                </a:solidFill>
                <a:latin typeface="Arial Rounded MT Bold" panose="020F0704030504030204" pitchFamily="34" charset="0"/>
              </a:rPr>
              <a:t>arch Hack</a:t>
            </a:r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)</a:t>
            </a:r>
            <a:b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</a:br>
            <a:r>
              <a:rPr lang="en-US" b="1" i="1" cap="all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E</a:t>
            </a:r>
            <a:r>
              <a:rPr lang="en-US" b="1" i="1" cap="none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xit Strategy</a:t>
            </a:r>
            <a:endParaRPr lang="en-US" i="1" dirty="0">
              <a:solidFill>
                <a:srgbClr val="0070C0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DAFBD08-7101-2384-85B8-06F5E8662E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9192" y="2016124"/>
            <a:ext cx="6492239" cy="3845179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B1D2D891-01EE-E1A0-96A7-0D148E68A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B91FD7E2-D6F7-237C-5517-03CB01B6CF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ECF5AE3A-ECA5-F9E0-24E6-0B5E7ABE1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4361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CB36CB-F51C-6206-946E-232DD0DD20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35691-BC2D-85ED-EA5A-0F9B51854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Ronin Network (2024 A</a:t>
            </a:r>
            <a:r>
              <a:rPr lang="en-US" b="1" i="0" cap="none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ugust</a:t>
            </a:r>
            <a:r>
              <a:rPr lang="en-US" b="1" cap="none" dirty="0">
                <a:solidFill>
                  <a:srgbClr val="222222"/>
                </a:solidFill>
                <a:latin typeface="Arial Rounded MT Bold" panose="020F0704030504030204" pitchFamily="34" charset="0"/>
              </a:rPr>
              <a:t> Hack</a:t>
            </a:r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)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BFC5A-985D-8819-C71B-821BE9B21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Ronin Network bridge was exploited for roughly $12 million, due to a critical oversight in a contract upgrade.</a:t>
            </a:r>
          </a:p>
          <a:p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482BAB8-C5BF-2F30-CEF3-FB303226C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B7EEDDC0-8D95-CE85-37A8-E70F27396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217A7E34-CDFB-1CDB-0528-7BD6EE3B2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036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2203F-6052-8B9E-75AC-BF75D6EDB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1F4BF-61BD-E165-EAF0-3339935AD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Ronin Network (2024 A</a:t>
            </a:r>
            <a:r>
              <a:rPr lang="en-US" b="1" i="0" cap="none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ugust</a:t>
            </a:r>
            <a:r>
              <a:rPr lang="en-US" b="1" cap="none" dirty="0">
                <a:solidFill>
                  <a:srgbClr val="222222"/>
                </a:solidFill>
                <a:latin typeface="Arial Rounded MT Bold" panose="020F0704030504030204" pitchFamily="34" charset="0"/>
              </a:rPr>
              <a:t> Hack</a:t>
            </a:r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)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F964521-265F-EBA9-3E2D-D4C0A5A8C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5DD443E8-605B-26DC-17B2-C058825FA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0CEF91BA-543C-038A-9EF0-B881F7C7C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72F652-70EE-7E01-1F9A-2E23800545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0943" y="2098496"/>
            <a:ext cx="6217921" cy="3785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41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43F38-51BB-0E58-FBB1-C1672CE55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21DCC-F8C3-DE9E-61AD-14BE43471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NICEHASH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9FA26-63B8-AAF6-87FC-6F76A420B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crypto mining market.</a:t>
            </a:r>
          </a:p>
          <a:p>
            <a:r>
              <a:rPr lang="en-US" dirty="0"/>
              <a:t>Hacked in December 6th 2017.</a:t>
            </a:r>
          </a:p>
          <a:p>
            <a:r>
              <a:rPr lang="en-US" dirty="0"/>
              <a:t>$64 million stolen.</a:t>
            </a:r>
          </a:p>
          <a:p>
            <a:r>
              <a:rPr lang="en-US" dirty="0"/>
              <a:t>The Lazarus Group used spear phishing attacks to steal $64 million from </a:t>
            </a:r>
            <a:r>
              <a:rPr lang="en-US" dirty="0" err="1"/>
              <a:t>nicehash</a:t>
            </a:r>
            <a:r>
              <a:rPr lang="en-US" dirty="0"/>
              <a:t>.</a:t>
            </a:r>
          </a:p>
          <a:p>
            <a:r>
              <a:rPr lang="en-US" dirty="0"/>
              <a:t>Over several years, </a:t>
            </a:r>
            <a:r>
              <a:rPr lang="en-US" dirty="0" err="1"/>
              <a:t>nicehash</a:t>
            </a:r>
            <a:r>
              <a:rPr lang="en-US" dirty="0"/>
              <a:t> managed to repay/refund all stolen bitcoins to it’s users.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831A85D-AE96-1E8A-DFDC-28B409F60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25C54F04-E11A-2E66-2FB1-DA9450AA7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93C81F32-971A-80ED-A0C7-896D4A005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799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A3AEF7-8CB6-AEF2-88FF-C637AA0E8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0BB19-2BEC-217A-7A2C-02EEC1056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Best practices for smart contract development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E4C43-37A5-F07D-C95E-5559E28AC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1312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a). Use Established Frameworks and Libraries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Utilize reputable libraries like </a:t>
            </a:r>
            <a:r>
              <a:rPr lang="en-US" b="1" dirty="0" err="1"/>
              <a:t>OpenZeppelin</a:t>
            </a:r>
            <a:r>
              <a:rPr lang="en-US" dirty="0"/>
              <a:t> for common functionalities (e.g., ERC20, ERC721 standards) to avoid reinventing the wheel.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Use secure, well-reviewed frameworks such as </a:t>
            </a:r>
            <a:r>
              <a:rPr lang="en-US" b="1" dirty="0"/>
              <a:t>Hardhat</a:t>
            </a:r>
            <a:r>
              <a:rPr lang="en-US" dirty="0"/>
              <a:t>, or </a:t>
            </a:r>
            <a:r>
              <a:rPr lang="en-US" b="1" dirty="0"/>
              <a:t>Foundry</a:t>
            </a:r>
            <a:r>
              <a:rPr lang="en-US" dirty="0"/>
              <a:t> for testing and deployment.</a:t>
            </a:r>
          </a:p>
          <a:p>
            <a:pPr marL="0" indent="0">
              <a:buNone/>
            </a:pPr>
            <a:r>
              <a:rPr lang="en-US" b="1" dirty="0"/>
              <a:t>b). Minimize Complexity (logic)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Avoid complex business logic and keep separate concerns in separate contracts to improve readability and maintainability.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80% of vulnerabilities detected in smart contracts are business logic issues.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7BD0D7F-663E-6ABC-C152-2D55E79A8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79633604-426F-8E8B-82D7-65E7681E6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36C38B10-4DF1-4D41-D7FD-197548309F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2536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56C61-9494-DCFF-998E-B99BD15F1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BF433-E277-8356-1721-C1BD2913F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Best practices for smart contract development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7E008-5C1F-7F5A-C476-CE8D768A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1312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c). Limit Gas Usage and Optimize Efficiency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Optimize your code to minimize gas costs (e.g., avoid extensive loops).</a:t>
            </a:r>
          </a:p>
          <a:p>
            <a:pPr marL="0" indent="0">
              <a:buNone/>
            </a:pPr>
            <a:r>
              <a:rPr lang="en-US" b="1" dirty="0"/>
              <a:t>d). Implement Access Control Mechanisms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Use </a:t>
            </a:r>
            <a:r>
              <a:rPr lang="en-US" dirty="0" err="1"/>
              <a:t>onlyOwner</a:t>
            </a:r>
            <a:r>
              <a:rPr lang="en-US" dirty="0"/>
              <a:t>, roles, or similar access control modifiers to restrict sensitive functions to authorized addresses.</a:t>
            </a:r>
          </a:p>
          <a:p>
            <a:pPr marL="0" indent="0">
              <a:buNone/>
            </a:pPr>
            <a:r>
              <a:rPr lang="en-US" b="1" dirty="0"/>
              <a:t>e). Use Safe Arithmetic Operations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Use </a:t>
            </a:r>
            <a:r>
              <a:rPr lang="en-US" dirty="0" err="1"/>
              <a:t>SafeMath</a:t>
            </a:r>
            <a:r>
              <a:rPr lang="en-US" dirty="0"/>
              <a:t> libraries or Solidity’s built-in checked arithmetic (since Solidity 0.8) to prevent overflows and underflows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87C5E8F-BFFB-B6B6-4141-ABFA0CA40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6320B513-0F13-E441-879A-54CC71731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5BC73C3C-5092-8676-A1B7-0166AC614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772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B5C584-5342-FB44-2AEC-A67F1F652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60A2F-FF6B-62AE-F0AA-E7882CF82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$ </a:t>
            </a:r>
            <a:r>
              <a:rPr lang="en-US" cap="none" dirty="0" err="1"/>
              <a:t>whoami</a:t>
            </a:r>
            <a:endParaRPr lang="en-US" cap="none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1D4FE32-679C-D4C7-D61F-B93D90C2D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43F844BD-A591-EF6F-E09C-E9AA5F4D1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F67FD565-54BB-69BD-4C0B-863282D8A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C141CBF-DB33-3930-0497-108479EF2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Alvin </a:t>
            </a:r>
            <a:r>
              <a:rPr lang="en-US" dirty="0" err="1"/>
              <a:t>Mwambi</a:t>
            </a:r>
            <a:r>
              <a:rPr lang="en-US" dirty="0"/>
              <a:t> (@Steiner254)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Blockchain Security Engr `</a:t>
            </a:r>
            <a:r>
              <a:rPr lang="en-US" dirty="0" err="1"/>
              <a:t>Swypt</a:t>
            </a:r>
            <a:r>
              <a:rPr lang="en-US" dirty="0"/>
              <a:t>`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Application Security Engr (</a:t>
            </a:r>
            <a:r>
              <a:rPr lang="en-US" dirty="0" err="1"/>
              <a:t>Pentests</a:t>
            </a:r>
            <a:r>
              <a:rPr lang="en-US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Bug Bounty Hunter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Freelancer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1200" i="1" u="sng" dirty="0"/>
              <a:t>Disclaimer: This presentation is based on my personal research and does not represent the views or positions of any of my employers or clients.</a:t>
            </a:r>
          </a:p>
        </p:txBody>
      </p:sp>
      <p:pic>
        <p:nvPicPr>
          <p:cNvPr id="11" name="Picture 2" descr="C:\Users\Steiner254\Downloads\steiner254.jpg">
            <a:extLst>
              <a:ext uri="{FF2B5EF4-FFF2-40B4-BE49-F238E27FC236}">
                <a16:creationId xmlns:a16="http://schemas.microsoft.com/office/drawing/2014/main" id="{A57C894E-86D4-5E56-E6B5-6F1B43081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1361" y="2015732"/>
            <a:ext cx="2664296" cy="244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712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029523-92DB-C102-2849-71F9F0027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A4FF7-4D34-2A7E-0008-DF6841034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Best practices for smart contract development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9BE7E-5330-FB16-AE09-B4205D211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1312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f). Write Comprehensive Tests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Write unit, integration, and security tests for all scenarios, including edge cases, with tools like - Foundry’s fuzz testing.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Ensure your tests cover unusual or unexpected inputs and error conditions.</a:t>
            </a:r>
          </a:p>
          <a:p>
            <a:pPr marL="0" indent="0">
              <a:buNone/>
            </a:pPr>
            <a:r>
              <a:rPr lang="en-US" b="1" dirty="0"/>
              <a:t>g). Conduct Security Audits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Have independent security audits done by reputable firms or third-party security professionals before deploying your contracts.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For additional safety, consider bug bounty programs on platforms like </a:t>
            </a:r>
            <a:r>
              <a:rPr lang="en-US" b="1" dirty="0" err="1"/>
              <a:t>Immunefi</a:t>
            </a:r>
            <a:r>
              <a:rPr lang="en-US" b="1" dirty="0"/>
              <a:t>,</a:t>
            </a:r>
            <a:r>
              <a:rPr lang="en-US" dirty="0"/>
              <a:t> </a:t>
            </a:r>
            <a:r>
              <a:rPr lang="en-US" b="1" dirty="0" err="1"/>
              <a:t>HackerOne</a:t>
            </a:r>
            <a:r>
              <a:rPr lang="en-US" b="1" dirty="0"/>
              <a:t>, </a:t>
            </a:r>
            <a:r>
              <a:rPr lang="en-US" b="1" dirty="0" err="1"/>
              <a:t>Shentu</a:t>
            </a:r>
            <a:r>
              <a:rPr lang="en-US" b="1" dirty="0"/>
              <a:t> Chain (</a:t>
            </a:r>
            <a:r>
              <a:rPr lang="en-US" dirty="0"/>
              <a:t>https://openbounty.shentu.org/)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72E5ADB-20EC-513D-31A1-D69880860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C4D02A39-B31E-2984-AF58-199AD8F63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3EA88619-390E-2E66-7584-7EFA4CE2A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4008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92F8B-D4AB-E7B8-8085-D53B5FEFF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28782-EE4B-A899-B7C8-319E4FF96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Best practices for smart contract development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74C68-046E-56DA-DD28-131E64361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1312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h). Practice Secure Coding for Smart Contracts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Avoid using </a:t>
            </a:r>
            <a:r>
              <a:rPr lang="en-US" dirty="0" err="1"/>
              <a:t>tx.origin</a:t>
            </a:r>
            <a:r>
              <a:rPr lang="en-US" dirty="0"/>
              <a:t> for authorization as it can be spoofed. testing.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Prefer </a:t>
            </a:r>
            <a:r>
              <a:rPr lang="en-US" dirty="0" err="1"/>
              <a:t>msg.sender</a:t>
            </a:r>
            <a:r>
              <a:rPr lang="en-US" dirty="0"/>
              <a:t> for accessing caller information and for authorization checks.</a:t>
            </a:r>
          </a:p>
          <a:p>
            <a:pPr marL="0" indent="0">
              <a:buNone/>
            </a:pPr>
            <a:r>
              <a:rPr lang="en-US" b="1" dirty="0"/>
              <a:t>g). Perform Regular Updates and Monitor the Contract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Where possible, use upgradeable smart contract patterns (like proxies) to allow future updates while remaining mindful of their security implications.</a:t>
            </a:r>
          </a:p>
          <a:p>
            <a:pPr marL="0" indent="0">
              <a:buNone/>
            </a:pPr>
            <a:r>
              <a:rPr lang="en-US" b="1" dirty="0"/>
              <a:t>h). Document Code and Use Clear Naming Conventions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Use comments to explain complex logic, and choose clear, descriptive variable and function names to improve readability and ease auditing.</a:t>
            </a:r>
            <a:endParaRPr lang="en-US" b="1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1D91984-C101-22E5-1094-9A1B718000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0E8BAADE-7541-C34D-7DE3-5AD14286D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F6DBDD37-9DC5-CF09-A705-665C8E259B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2804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CD447-C9E7-9493-8DC9-DCEE0A8DE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73C55-9CC6-42B5-CF1A-ED624986F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Q</a:t>
            </a:r>
            <a:r>
              <a:rPr lang="en-US" b="1" i="0" cap="none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uiz?</a:t>
            </a:r>
            <a:endParaRPr lang="en-US" b="1" dirty="0">
              <a:latin typeface="Arial Rounded MT Bold" panose="020F0704030504030204" pitchFamily="34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3E62434-BFAB-F80E-F9B8-07EB2328A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464" y="1853755"/>
            <a:ext cx="5193792" cy="4275584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092FA26-B398-F3F9-BDD6-0C6AA6F06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5CA8302E-5580-29D0-CCBE-827585358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D4AF8440-EB37-7E49-E522-CFD2BFC36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37819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65B585-8235-3A35-1E84-85E7F63BA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6C89D-63BF-943D-E705-86AB09AD7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8873"/>
            <a:ext cx="9603275" cy="1186498"/>
          </a:xfrm>
        </p:spPr>
        <p:txBody>
          <a:bodyPr>
            <a:normAutofit/>
          </a:bodyPr>
          <a:lstStyle/>
          <a:p>
            <a:pPr algn="ctr"/>
            <a:r>
              <a:rPr lang="en-US" cap="none" dirty="0">
                <a:latin typeface="Arial Rounded MT Bold" panose="020F0704030504030204" pitchFamily="34" charset="0"/>
              </a:rPr>
              <a:t>Audit &amp; Catch The Security Issues Here?</a:t>
            </a:r>
            <a:br>
              <a:rPr lang="en-US" cap="none" dirty="0">
                <a:latin typeface="Arial Rounded MT Bold" panose="020F0704030504030204" pitchFamily="34" charset="0"/>
              </a:rPr>
            </a:br>
            <a:r>
              <a:rPr lang="en-US" cap="none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https://github.com/Steiner-254/BSides-Nairobi-2024/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711EDC4-3E19-4119-A68B-327A41CAC3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7147" y="1060704"/>
            <a:ext cx="10000245" cy="4992777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61B06E50-AD26-F7F9-1A5F-6C3F9CFF0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56FC4504-FCF5-690C-8A3A-E1794C57A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0E6C7B87-A400-7813-56DF-736F37241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66577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9558B-0B50-EAE2-BCD0-4799E9B163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CCECB-BD80-FF7E-ABAF-00D3570B7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none" dirty="0">
                <a:latin typeface="Arial Rounded MT Bold" panose="020F0704030504030204" pitchFamily="34" charset="0"/>
              </a:rPr>
              <a:t>a). Lack Of Access Control (</a:t>
            </a:r>
            <a:r>
              <a:rPr lang="en-US" cap="none" dirty="0">
                <a:solidFill>
                  <a:srgbClr val="FF0000"/>
                </a:solidFill>
                <a:latin typeface="Arial Rounded MT Bold" panose="020F0704030504030204" pitchFamily="34" charset="0"/>
              </a:rPr>
              <a:t>High</a:t>
            </a:r>
            <a:r>
              <a:rPr lang="en-US" cap="none" dirty="0">
                <a:latin typeface="Arial Rounded MT Bold" panose="020F0704030504030204" pitchFamily="34" charset="0"/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76E08-1EA7-6481-B7FC-746905B3F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Fix:</a:t>
            </a:r>
          </a:p>
          <a:p>
            <a:pPr>
              <a:buFont typeface="Wingdings" panose="05000000000000000000" pitchFamily="2" charset="2"/>
              <a:buChar char="à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A192D76-2124-C15B-7B0D-1BD8C9DE7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78C4DED9-2A36-845C-5EE5-34A8C44C3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ADAC1C9D-D3DB-FD48-1679-AFAD34900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527C11-58D5-6E19-2216-215A2DA2FC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2432" y="2015732"/>
            <a:ext cx="7284719" cy="11846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8543AF4-B41A-8E3F-C594-71C1FFAABD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2432" y="4197096"/>
            <a:ext cx="7284719" cy="143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5987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C1B13-DC0E-F8B6-9081-318CFE312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3E434-C15F-58CC-8748-CDDCC70ED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none" dirty="0">
                <a:latin typeface="Arial Rounded MT Bold" panose="020F0704030504030204" pitchFamily="34" charset="0"/>
              </a:rPr>
              <a:t>b). Lack Of Access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3DDCF-54B6-0856-D1DC-164F69001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à"/>
            </a:pPr>
            <a:r>
              <a:rPr lang="en-US" b="1" dirty="0">
                <a:sym typeface="Wingdings" panose="05000000000000000000" pitchFamily="2" charset="2"/>
              </a:rPr>
              <a:t>Description: </a:t>
            </a:r>
            <a:r>
              <a:rPr lang="en-US" dirty="0">
                <a:sym typeface="Wingdings" panose="05000000000000000000" pitchFamily="2" charset="2"/>
              </a:rPr>
              <a:t>The application stored passwords on-chain. This is a major security concern as **all data on-chain is public information**. The business logic of this protocol is flawed!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2F170F6-8315-62EC-5346-1E36A072A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6B720A22-6175-C8FD-BE20-E60535A8E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36F26887-5C42-D867-0874-F8D1E4106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A0B3BB-1D53-E9F0-AE89-D6EF0B382B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4832" y="1853754"/>
            <a:ext cx="7936991" cy="114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8675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46CE4E-CFD9-A960-E3CF-48CAF649E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56743-D96B-AC03-840E-8B62992AA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Smart contract auditing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59B5E-1C76-227C-90B0-E063B0EE0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Smart Contract Auditing </a:t>
            </a:r>
            <a:r>
              <a:rPr lang="en-US" dirty="0"/>
              <a:t>is a code review to identify vulnerabilities, errors, and inefficiencies, ensuring secure and reliable blockchain deployment.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062C614-F8E6-2477-4840-E8A2B7217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73A29484-C4E5-A0F3-5428-646D31AB4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AE16341E-C3DB-43BC-63F6-A079360DD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29578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11368-09CB-7FBA-0D06-67A2AF74C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373D3-B0DC-0BD3-D862-C91142766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cap="none" dirty="0">
                <a:latin typeface="Arial Rounded MT Bold" panose="020F0704030504030204" pitchFamily="34" charset="0"/>
              </a:rPr>
              <a:t>Checklist For Determining Web3 Project Readiness For Auditing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2ADE22F-36B4-54B6-16AD-AB64177C6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8960" y="2016125"/>
            <a:ext cx="6519671" cy="4037356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4D868009-6155-8584-200E-0D6943887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A918705D-679C-E084-5DAE-F891A4AE7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C29FBAD4-5A89-6B38-9B45-82E80EADCB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75840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086C5-7579-CFC2-F116-43E0B7DDAC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A9EF5-BBF7-6849-1D88-8106E26CB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 cap="all" dirty="0">
                <a:solidFill>
                  <a:srgbClr val="222222"/>
                </a:solidFill>
                <a:effectLst/>
                <a:latin typeface="Arial Rounded MT Bold" panose="020F0704030504030204" pitchFamily="34" charset="0"/>
              </a:rPr>
              <a:t>Web3 bug bounty PROGRAMS/CONTESTS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4AB886A-08BD-FFB1-8F69-CA6257FE45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945" y="1970405"/>
            <a:ext cx="3470943" cy="1979803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BAD1C7EF-A62F-223A-41CB-621BF47E3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090A9E0A-C927-723E-2073-C2B337C95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89310E0E-7F34-9CA4-D6EF-92DE03222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D9D36B-03A8-6662-CDB5-C07A22CB20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7912" y="1928031"/>
            <a:ext cx="4032504" cy="202217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5D1C329-6B14-F1D5-16D7-3B16C31649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0820" y="1853754"/>
            <a:ext cx="3365523" cy="209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462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C181F-AC64-2EF2-B141-8A72DE2CC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5E525-4511-0C9E-BABC-C2749C217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C</a:t>
            </a:r>
            <a:r>
              <a:rPr lang="en-US" cap="none" dirty="0">
                <a:latin typeface="Arial Rounded MT Bold" panose="020F0704030504030204" pitchFamily="34" charset="0"/>
              </a:rPr>
              <a:t>ultural Issues Inhibiting Security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FE0A6-210C-522C-0015-7AAED26F6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8272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Making the code NOT upgradable (not able to fix security issues).</a:t>
            </a:r>
          </a:p>
          <a:p>
            <a:r>
              <a:rPr lang="en-US" dirty="0"/>
              <a:t>Not implementing risk mitigating controls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Pausing Contract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Limiting Funds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Limiting Time</a:t>
            </a:r>
          </a:p>
          <a:p>
            <a:r>
              <a:rPr lang="en-US" dirty="0"/>
              <a:t>Cloning &amp; Deploying Smart Contracts from public resources such as </a:t>
            </a:r>
            <a:r>
              <a:rPr lang="en-US" dirty="0" err="1"/>
              <a:t>github</a:t>
            </a:r>
            <a:r>
              <a:rPr lang="en-US" dirty="0"/>
              <a:t>.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b="1" i="1" dirty="0"/>
              <a:t>N/B:  All of these makes your project less secure!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9853BC1-1157-32F4-A67D-13D4FEB1F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517B0576-D8BC-39AD-5D37-406F065EE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317A42DC-518C-57C6-8DCE-D50817FA6A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7737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F04706-C025-C11B-EAC0-2747D60B8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92E7F-609F-A462-E089-8DB48E359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b="1" cap="none" dirty="0"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BBA57-6640-EB6D-3AC2-5904E80F4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web3 security challenges persists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i="1" dirty="0"/>
              <a:t>Spoiler Alert: It’s about more than security issues in smart contracts</a:t>
            </a:r>
          </a:p>
          <a:p>
            <a:r>
              <a:rPr lang="en-US" dirty="0"/>
              <a:t>Look at themes and contributing factors</a:t>
            </a:r>
          </a:p>
          <a:p>
            <a:r>
              <a:rPr lang="en-US" dirty="0"/>
              <a:t>Get security professionals more involved and curious</a:t>
            </a:r>
          </a:p>
          <a:p>
            <a:r>
              <a:rPr lang="en-US" dirty="0"/>
              <a:t>Recommendations for making the space more robust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2EB88B7-07C3-ADB7-D338-285A7D0C4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199B0C48-D201-383F-5A57-FEA5A3767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8E1178EF-BCED-6D6D-A968-2769B7F52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1506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9A68E-611E-3DCB-7C35-0D95AD279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CF881DB2-C1F3-5092-5546-0B16BF664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251B0412-B025-E635-94E5-EBE0F2280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B911928B-B76F-4D6A-4746-A7346D0B3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827E6D-A1FE-85CC-7DC2-131BBA645B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374904"/>
            <a:ext cx="10277855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2516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8D551-9ABC-3683-9A52-72A0467BC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D79BA8CD-3E66-5EB5-AB3F-E5BCD350F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099BF059-0D2A-977E-48AD-9BC96306D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3601128D-B1B6-FBEF-9F51-06EBEC46B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40C040C-0269-10D8-5E16-7484E01FC5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" y="365760"/>
            <a:ext cx="10296144" cy="542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753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85A876-3015-38C1-45B6-B1757917B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DC8D9-DCEC-133D-CA07-95C653480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So we need to make sure that projects take necessary precautions &amp; best practices to be secure, otherwise;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4EC2B06-8C1A-2806-6FCF-EF0F2A1E7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0F73C412-6D7B-9530-93E6-B801364F8E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1D0CF961-A0DE-9757-274B-C336BDA02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0142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CA3EEE-3036-5DB8-8928-702EBC794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14DBF55A-9A87-8527-B4F7-BA3E19C12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E9D6FA7E-B38F-5DF9-C59C-1E78D081F6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0F454F00-FF0C-4C64-B4CD-86457AC95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C26D64-2E1B-F23F-092A-C14616A300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456" y="448056"/>
            <a:ext cx="9875520" cy="522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3189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A10D2-BF24-25E2-9790-C7489427C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AFAE4-C981-1FD3-9FEE-865F44D60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Monitoring and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38D7E-AE36-33DD-DD9A-865BA8F9C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projects don’t monitor their deployed project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Not taking advantage of the pubic nature of the chain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Not knowing when you are being attacked</a:t>
            </a:r>
          </a:p>
          <a:p>
            <a:r>
              <a:rPr lang="en-US" dirty="0"/>
              <a:t>Intelligence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Evolving Space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New attacks are being discovered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Similar projects being compromised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868B464-F6B4-F68A-E05E-6B77D494AB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62077391-017A-D0A7-AF03-5B360F375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729C1880-8103-53CA-442F-760734B07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7045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4FF01-9BFC-93D4-C671-4A1D58042A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9D3D2-8CAB-16D6-BB5C-BC5BCA78B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none" dirty="0">
                <a:latin typeface="Arial Rounded MT Bold" panose="020F0704030504030204" pitchFamily="34" charset="0"/>
              </a:rPr>
              <a:t>Security Lesson For Blockchain Projects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86447EC-27CE-6FF3-C843-848A5747C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5875F3CB-BC62-1295-C3A9-AF80809D0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128D1CCF-A3A8-080D-DB48-7080D4960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7B9741-F50D-5705-6225-55C72A7131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5198" y="1633264"/>
            <a:ext cx="8945223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3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EA3F7-E877-A364-68C2-327627ED2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19585-DB80-1986-25C9-BFA7BF748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none" dirty="0">
                <a:latin typeface="Arial Rounded MT Bold" panose="020F0704030504030204" pitchFamily="34" charset="0"/>
              </a:rPr>
              <a:t>Security Lesson For Blockchain Projects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91D6E-F0DF-7599-D821-3532CA626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all means have security in place for the projects in all SDLC phases</a:t>
            </a:r>
          </a:p>
          <a:p>
            <a:r>
              <a:rPr lang="en-US" dirty="0"/>
              <a:t>Use frameworks</a:t>
            </a:r>
          </a:p>
          <a:p>
            <a:r>
              <a:rPr lang="en-US" dirty="0"/>
              <a:t>Static analysis (run tools that are available)</a:t>
            </a:r>
          </a:p>
          <a:p>
            <a:r>
              <a:rPr lang="en-US" dirty="0"/>
              <a:t>Create your own custom checks for the known issues</a:t>
            </a:r>
          </a:p>
          <a:p>
            <a:r>
              <a:rPr lang="en-US" dirty="0"/>
              <a:t>Practice defensive coding (writing smart contracts and </a:t>
            </a:r>
            <a:r>
              <a:rPr lang="en-US" dirty="0" err="1"/>
              <a:t>dApps</a:t>
            </a:r>
            <a:r>
              <a:rPr lang="en-US" dirty="0"/>
              <a:t> with extra precautions to protect them from common vulnerabilities)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330F7C3-7B15-FDF6-98EF-1700A4EE3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81C284D5-9CF0-4234-9DE6-8B70EC9F3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B9ACF6A8-B8FC-7FA6-B04E-55974E05C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66670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4DD9A-F7C0-9C89-6F29-06546B3AC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7E11D-CE8A-B726-4EDF-F4DC0558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none" dirty="0">
                <a:latin typeface="Arial Rounded MT Bold" panose="020F0704030504030204" pitchFamily="34" charset="0"/>
              </a:rPr>
              <a:t>Learning 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FC91E-975A-687B-B5D4-EFAA7C011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https://updraft.cyfrin.io/</a:t>
            </a:r>
            <a:r>
              <a:rPr lang="en-US" dirty="0"/>
              <a:t> (FREE &amp; Recommended)</a:t>
            </a:r>
          </a:p>
          <a:p>
            <a:r>
              <a:rPr lang="en-US" dirty="0">
                <a:hlinkClick r:id="rId3"/>
              </a:rPr>
              <a:t>https://learnweb3.io/</a:t>
            </a:r>
            <a:r>
              <a:rPr lang="en-US" dirty="0"/>
              <a:t> (FREE)</a:t>
            </a:r>
          </a:p>
          <a:p>
            <a:r>
              <a:rPr lang="en-US" dirty="0">
                <a:hlinkClick r:id="rId4"/>
              </a:rPr>
              <a:t>https://www.youtube.com/@PatrickAlphaC</a:t>
            </a:r>
            <a:r>
              <a:rPr lang="en-US" dirty="0"/>
              <a:t> </a:t>
            </a:r>
          </a:p>
          <a:p>
            <a:r>
              <a:rPr lang="en-US" dirty="0">
                <a:hlinkClick r:id="rId5"/>
              </a:rPr>
              <a:t>https://www.youtube.com/@JohnnyTime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E93322F-3F1B-4C4E-33F7-FF071CAAAF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1FD7CB5E-5442-53F2-A18D-F7CC92F88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0F90052C-4E12-978D-E18B-C86F89868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47539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C2ABF7-01A5-91D0-4C3C-82FA45C7B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420A5-63F1-9E11-192B-19471B5EA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</a:t>
            </a:r>
            <a:r>
              <a:rPr lang="en-US" b="1" cap="none" dirty="0"/>
              <a:t>eferences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9398B-4637-E6C8-21E8-7EBE4BBF0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https://rekt.news/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CCD9460-47BC-E90C-84C9-CD4C1C746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E0367AC0-F9FE-DFEE-A8CC-DE9AA554F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026EF4BB-46E5-C89F-9096-9289AFBEB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98843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620652-8416-6CD0-E8DA-B915629BE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FD535-83B6-3532-ABE9-1129BA576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cap="none" dirty="0"/>
              <a:t>For The Presentation Slides: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7A27D-3768-16B8-43D1-04A7DB5FFF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F3A42E9-15AC-50DE-43C0-8CFB39F89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773AD10D-9195-5BE7-7345-31BEF33A9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43C57907-E310-F7E9-2708-5359EC027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2917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B895-E8B7-DDBE-DC9B-2126996DC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F54B9-8077-A6DA-7FD0-B9B21191B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“</a:t>
            </a:r>
            <a:r>
              <a:rPr lang="en-US" b="1" i="1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Blockchain Security Battlefield</a:t>
            </a:r>
            <a:r>
              <a:rPr lang="en-US" b="0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” delves deep into the </a:t>
            </a:r>
            <a:r>
              <a:rPr lang="en-US" b="1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world of blockchain and protocol hacks</a:t>
            </a:r>
            <a:r>
              <a:rPr lang="en-US" b="0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, revealing the most </a:t>
            </a:r>
            <a:r>
              <a:rPr lang="en-US" b="1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notorious breaches </a:t>
            </a:r>
            <a:r>
              <a:rPr lang="en-US" b="0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and the </a:t>
            </a:r>
            <a:r>
              <a:rPr lang="en-US" b="1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lessons learned from them</a:t>
            </a:r>
            <a:r>
              <a:rPr lang="en-US" b="0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. We’ll explore </a:t>
            </a:r>
            <a:r>
              <a:rPr lang="en-US" b="1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best practices for smart contract development</a:t>
            </a:r>
            <a:r>
              <a:rPr lang="en-US" b="0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, ensuring your code is robust and secure. Learn about the </a:t>
            </a:r>
            <a:r>
              <a:rPr lang="en-US" b="1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importance of smart contract audits </a:t>
            </a:r>
            <a:r>
              <a:rPr lang="en-US" b="0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and </a:t>
            </a:r>
            <a:r>
              <a:rPr lang="en-US" b="1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how bug bounties can be a game-changer</a:t>
            </a:r>
            <a:r>
              <a:rPr lang="en-US" b="0" i="0" dirty="0">
                <a:solidFill>
                  <a:srgbClr val="102E4A"/>
                </a:solidFill>
                <a:effectLst/>
                <a:latin typeface="Open Sans" panose="020B0606030504020204" pitchFamily="34" charset="0"/>
              </a:rPr>
              <a:t> in identifying vulnerabilities before they become exploits.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25E533B-8139-5B46-E47B-DA0AED523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88B9F9F7-AFDB-27F1-1556-C332DF24D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280CCEF0-33ED-A6A1-300D-203BE3255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40972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047F53-C132-8FBA-3BDE-C78E83B7E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D2EF3-DB5E-1B39-5849-F624C2F71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Q&amp;A</a:t>
            </a:r>
            <a:r>
              <a:rPr lang="en-US" b="1" cap="none" dirty="0"/>
              <a:t> Questions</a:t>
            </a:r>
            <a:endParaRPr lang="en-US" b="1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AFCD698-F1DF-3E09-A33C-2A5912552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6934DF07-5C01-1FDA-01A8-3543E021F2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57C3656D-72A7-B914-7B6F-AD768124D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Questions Clip Art Meeting Question ...">
            <a:extLst>
              <a:ext uri="{FF2B5EF4-FFF2-40B4-BE49-F238E27FC236}">
                <a16:creationId xmlns:a16="http://schemas.microsoft.com/office/drawing/2014/main" id="{FFF2A3BB-25B3-2879-1059-81F221219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1" y="1853754"/>
            <a:ext cx="5367528" cy="42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2273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CA525-FB2F-39B1-623D-84E9BA4A7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Definitions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8A86C-99CC-E67A-C133-9B6B4B9C6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Web3</a:t>
            </a:r>
            <a:r>
              <a:rPr lang="en-US" dirty="0"/>
              <a:t> is the next phase of the internet focused on decentralization, where users control their own data, digital assets, and interactions directly without relying on central authorities.</a:t>
            </a:r>
          </a:p>
          <a:p>
            <a:r>
              <a:rPr lang="en-US" b="1" dirty="0"/>
              <a:t>Blockchain</a:t>
            </a:r>
            <a:r>
              <a:rPr lang="en-US" dirty="0"/>
              <a:t> is like a shared digital notebook that records information in a way that everyone can see and verify, but no one can change.</a:t>
            </a:r>
          </a:p>
          <a:p>
            <a:r>
              <a:rPr lang="en-US" dirty="0"/>
              <a:t>A </a:t>
            </a:r>
            <a:r>
              <a:rPr lang="en-US" b="1" dirty="0"/>
              <a:t>Smart Contract </a:t>
            </a:r>
            <a:r>
              <a:rPr lang="en-US" dirty="0"/>
              <a:t>is a self-executing program on a blockchain that automatically enforces rules and agreements, so transactions happen without needing a middleman.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092EE04-D202-9882-A534-80C0094C5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3570B1BC-758F-AC8C-22D3-224417E35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FCF56E08-E8CB-5553-0427-6A2FB01EA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034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A4C5D-2386-7E25-E00E-0383298FE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E347-5440-153F-7EDC-F56DBC893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Definitions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FD8A1-4633-B2CB-0A77-37F542B5F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/>
              <a:t>Smart Contract Audit </a:t>
            </a:r>
            <a:r>
              <a:rPr lang="en-US" dirty="0"/>
              <a:t>is a thorough review of the code in a smart contract to ensure it's secure, functions as intended, and doesn't have any vulnerabilities or errors that could be exploited. </a:t>
            </a:r>
          </a:p>
          <a:p>
            <a:r>
              <a:rPr lang="en-US" dirty="0"/>
              <a:t>A </a:t>
            </a:r>
            <a:r>
              <a:rPr lang="en-US" b="1" dirty="0"/>
              <a:t>Bug Bounty </a:t>
            </a:r>
            <a:r>
              <a:rPr lang="en-US" dirty="0"/>
              <a:t>is a reward program where organizations offer incentives to individuals who find and report security vulnerabilities or bugs in their software, systems, or smart contracts.</a:t>
            </a:r>
          </a:p>
          <a:p>
            <a:r>
              <a:rPr lang="en-US" dirty="0"/>
              <a:t>A </a:t>
            </a:r>
            <a:r>
              <a:rPr lang="en-US" b="1" dirty="0"/>
              <a:t>Protocol</a:t>
            </a:r>
            <a:r>
              <a:rPr lang="en-US" dirty="0"/>
              <a:t> is a set of rules for secure communication and transactions between decentralized apps and networks.</a:t>
            </a:r>
          </a:p>
        </p:txBody>
      </p:sp>
      <p:pic>
        <p:nvPicPr>
          <p:cNvPr id="4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2824892A-B7CC-35C1-3CBE-F653CB4D5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846D669E-A7E0-D185-2F7F-57CCF67F2D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512A1BC9-2E19-AA06-379A-53F2D7851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2151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FDADD-2AF9-B228-44FC-AB529CF239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1EB08-79E8-6663-8D8F-84CAB7AD3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Notable Blockchain Hacks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77949-EE8E-60B0-2BA8-43A693671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https://rekt.news/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94BDD5B-AAE8-FEB7-E02C-B46B824B8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DF14F885-9A27-3EED-06B5-8CDAE7F220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785BADBB-9A03-FF54-59FA-B7CB5D9637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675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CF4BD-9FDF-B3B0-96DF-573ACE958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0BCC4-F31D-DC1D-86B0-10CAFDA5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cap="none" dirty="0"/>
              <a:t>Gone In 60 Seconds?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9F1C2-D23E-00ED-F2FE-DBC760B97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Gone in 60 Seconds isn’t just a movie — it’s also what happens to your crypto when hackers get a little too close!</a:t>
            </a:r>
          </a:p>
          <a:p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BF6A679-9E5A-5F00-4873-DC9209B74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6DAA10A0-2BF9-D26B-A51C-D274F221B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0E91592E-854F-9407-B0B4-20F22C452B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DCE6201-F049-1D17-C75E-A4098A5F6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7792" y="2935224"/>
            <a:ext cx="6665976" cy="319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185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71DF8-9395-FBEF-BFC3-E22DE9484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E0528-5DCF-AF7E-4CCF-723F2B78A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Notable Blockchain Hacks</a:t>
            </a:r>
            <a:br>
              <a:rPr lang="en-US" b="1" dirty="0"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b="1" dirty="0"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(q1 – q3 2024 </a:t>
            </a:r>
            <a:r>
              <a:rPr lang="en-US" b="1" cap="none" dirty="0">
                <a:effectLst/>
                <a:latin typeface="Arial Rounded MT Bold" panose="020F07040305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5290-B776-493D-3B8B-57ED8109B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Q1 – Q3 2024, has witnessed approximately </a:t>
            </a:r>
            <a:r>
              <a:rPr lang="en-US" b="0" i="0" dirty="0">
                <a:solidFill>
                  <a:srgbClr val="1B1642"/>
                </a:solidFill>
                <a:effectLst/>
                <a:latin typeface="DM Sans" panose="020F0502020204030204" pitchFamily="2" charset="0"/>
              </a:rPr>
              <a:t>$2.1 billion </a:t>
            </a:r>
            <a:r>
              <a:rPr lang="en-US" dirty="0">
                <a:solidFill>
                  <a:srgbClr val="1B1642"/>
                </a:solidFill>
                <a:latin typeface="DM Sans" panose="020F0502020204030204" pitchFamily="2" charset="0"/>
              </a:rPr>
              <a:t>in crypto.</a:t>
            </a:r>
          </a:p>
          <a:p>
            <a:r>
              <a:rPr lang="en-US" dirty="0">
                <a:solidFill>
                  <a:srgbClr val="1B1642"/>
                </a:solidFill>
                <a:latin typeface="DM Sans" panose="020F0502020204030204" pitchFamily="2" charset="0"/>
              </a:rPr>
              <a:t>Ronin Network hacked again? – losses $12m just 2 years after the largest crypto hack of all time (they lost $624m)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6FDF4C1-7F7E-3828-D3F7-924313A7F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128854"/>
            <a:ext cx="1932431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lockchain Security: Everything You ...">
            <a:extLst>
              <a:ext uri="{FF2B5EF4-FFF2-40B4-BE49-F238E27FC236}">
                <a16:creationId xmlns:a16="http://schemas.microsoft.com/office/drawing/2014/main" id="{F8A42A6E-FDB0-2C13-5EEC-E34C75199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118" y="6128854"/>
            <a:ext cx="1713357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4 benefits of using blockchain over traditional data security">
            <a:extLst>
              <a:ext uri="{FF2B5EF4-FFF2-40B4-BE49-F238E27FC236}">
                <a16:creationId xmlns:a16="http://schemas.microsoft.com/office/drawing/2014/main" id="{832147B4-B4D1-CE08-EC8B-D115A9CAB4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864" y="6128854"/>
            <a:ext cx="1850134" cy="72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074E2D-874A-A525-BC46-6C53B7ACDF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1912" y="3484383"/>
            <a:ext cx="6940296" cy="2569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41665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282</TotalTime>
  <Words>1303</Words>
  <Application>Microsoft Office PowerPoint</Application>
  <PresentationFormat>Widescreen</PresentationFormat>
  <Paragraphs>130</Paragraphs>
  <Slides>40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Arial</vt:lpstr>
      <vt:lpstr>Arial Rounded MT Bold</vt:lpstr>
      <vt:lpstr>DM Sans</vt:lpstr>
      <vt:lpstr>Gill Sans MT</vt:lpstr>
      <vt:lpstr>Open Sans</vt:lpstr>
      <vt:lpstr>Wingdings</vt:lpstr>
      <vt:lpstr>Gallery</vt:lpstr>
      <vt:lpstr>Blockchain Security Battlefield</vt:lpstr>
      <vt:lpstr>$ whoami</vt:lpstr>
      <vt:lpstr>Goals</vt:lpstr>
      <vt:lpstr>INTRODUCTION</vt:lpstr>
      <vt:lpstr>Definitions</vt:lpstr>
      <vt:lpstr>Definitions</vt:lpstr>
      <vt:lpstr>Notable Blockchain Hacks</vt:lpstr>
      <vt:lpstr>Gone In 60 Seconds?</vt:lpstr>
      <vt:lpstr>Notable Blockchain Hacks (q1 – q3 2024 stats)</vt:lpstr>
      <vt:lpstr>Notable Blockchain Hacks (2024)</vt:lpstr>
      <vt:lpstr>Let’s Have A Look At The Following Hacks ;p</vt:lpstr>
      <vt:lpstr>Ronin Network (2022 march Hack)</vt:lpstr>
      <vt:lpstr>Ronin Network (2022 march Hack)</vt:lpstr>
      <vt:lpstr>Ronin Network (2022 march Hack) Exit Strategy</vt:lpstr>
      <vt:lpstr>Ronin Network (2024 August Hack)</vt:lpstr>
      <vt:lpstr>Ronin Network (2024 August Hack)</vt:lpstr>
      <vt:lpstr>NICEHASH</vt:lpstr>
      <vt:lpstr>Best practices for smart contract development</vt:lpstr>
      <vt:lpstr>Best practices for smart contract development</vt:lpstr>
      <vt:lpstr>Best practices for smart contract development</vt:lpstr>
      <vt:lpstr>Best practices for smart contract development</vt:lpstr>
      <vt:lpstr>Quiz?</vt:lpstr>
      <vt:lpstr>Audit &amp; Catch The Security Issues Here? https://github.com/Steiner-254/BSides-Nairobi-2024/</vt:lpstr>
      <vt:lpstr>a). Lack Of Access Control (High)</vt:lpstr>
      <vt:lpstr>b). Lack Of Access Control</vt:lpstr>
      <vt:lpstr>Smart contract auditing</vt:lpstr>
      <vt:lpstr>Checklist For Determining Web3 Project Readiness For Auditing</vt:lpstr>
      <vt:lpstr>Web3 bug bounty PROGRAMS/CONTESTS</vt:lpstr>
      <vt:lpstr>Cultural Issues Inhibiting Security</vt:lpstr>
      <vt:lpstr>PowerPoint Presentation</vt:lpstr>
      <vt:lpstr>PowerPoint Presentation</vt:lpstr>
      <vt:lpstr>PowerPoint Presentation</vt:lpstr>
      <vt:lpstr>PowerPoint Presentation</vt:lpstr>
      <vt:lpstr>Monitoring and operations</vt:lpstr>
      <vt:lpstr>Security Lesson For Blockchain Projects</vt:lpstr>
      <vt:lpstr>Security Lesson For Blockchain Projects</vt:lpstr>
      <vt:lpstr>Learning Resources</vt:lpstr>
      <vt:lpstr>references</vt:lpstr>
      <vt:lpstr>For The Presentation Slides:</vt:lpstr>
      <vt:lpstr>Q&amp;A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Steiner 254</dc:creator>
  <cp:lastModifiedBy>Steiner 254</cp:lastModifiedBy>
  <cp:revision>39</cp:revision>
  <dcterms:created xsi:type="dcterms:W3CDTF">2024-11-07T21:22:22Z</dcterms:created>
  <dcterms:modified xsi:type="dcterms:W3CDTF">2024-11-08T06:59:50Z</dcterms:modified>
</cp:coreProperties>
</file>

<file path=docProps/thumbnail.jpeg>
</file>